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82" r:id="rId4"/>
    <p:sldId id="283" r:id="rId5"/>
    <p:sldId id="285" r:id="rId6"/>
    <p:sldId id="299" r:id="rId7"/>
    <p:sldId id="29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jan Škornjak" initials="D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094"/>
    <a:srgbClr val="223E60"/>
    <a:srgbClr val="E2231A"/>
    <a:srgbClr val="706F6F"/>
    <a:srgbClr val="010B24"/>
    <a:srgbClr val="4AC8EE"/>
    <a:srgbClr val="00DAFF"/>
    <a:srgbClr val="71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8" autoAdjust="0"/>
    <p:restoredTop sz="86376" autoAdjust="0"/>
  </p:normalViewPr>
  <p:slideViewPr>
    <p:cSldViewPr>
      <p:cViewPr>
        <p:scale>
          <a:sx n="75" d="100"/>
          <a:sy n="75" d="100"/>
        </p:scale>
        <p:origin x="-1962" y="-10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ABD3D-E60F-41E9-858B-FF67D10F788A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6359-880F-4B37-A5A3-C823F48990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919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POVEČATI</a:t>
            </a:r>
            <a:r>
              <a:rPr lang="hr-HR" baseline="0" dirty="0" smtClean="0"/>
              <a:t> FONT</a:t>
            </a:r>
          </a:p>
          <a:p>
            <a:r>
              <a:rPr lang="hr-HR" baseline="0" dirty="0" smtClean="0"/>
              <a:t>PRIORITIZACIJE???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96359-880F-4B37-A5A3-C823F48990E3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65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96359-880F-4B37-A5A3-C823F48990E3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97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 smtClean="0"/>
              <a:t>Od strane HAKOM-a  (travnja 2016. godina) je za potrebe planiranja CRONECT mreže odobrena uporaba frekvencijskog </a:t>
            </a:r>
            <a:r>
              <a:rPr lang="hr-HR" dirty="0" err="1" smtClean="0"/>
              <a:t>potpojasa</a:t>
            </a:r>
            <a:r>
              <a:rPr lang="hr-HR" dirty="0" smtClean="0"/>
              <a:t> 420,000-421,425 </a:t>
            </a:r>
            <a:r>
              <a:rPr lang="hr-HR" dirty="0" err="1" smtClean="0"/>
              <a:t>MHz</a:t>
            </a:r>
            <a:r>
              <a:rPr lang="hr-HR" dirty="0" smtClean="0"/>
              <a:t> za silaznu vezu i 410,000-411,425 </a:t>
            </a:r>
            <a:r>
              <a:rPr lang="hr-HR" dirty="0" err="1" smtClean="0"/>
              <a:t>MHz</a:t>
            </a:r>
            <a:r>
              <a:rPr lang="hr-HR" dirty="0" smtClean="0"/>
              <a:t> za uzlaznu vezu.</a:t>
            </a:r>
          </a:p>
          <a:p>
            <a:pPr marL="228600" indent="-228600">
              <a:buAutoNum type="arabicPeriod"/>
            </a:pPr>
            <a:r>
              <a:rPr lang="hr-HR" dirty="0" smtClean="0"/>
              <a:t>Pokrivenost</a:t>
            </a:r>
            <a:r>
              <a:rPr lang="hr-HR" baseline="0" dirty="0" smtClean="0"/>
              <a:t> signalom CRONECT mreže je bazirano na ćelijskoj strukturi mreže i frekvencijskom planu prema kojem su za područje Republike Hrvatske određene 203 ćelije unutar kojih se može izgraditi bazna stanica sa </a:t>
            </a:r>
            <a:r>
              <a:rPr lang="pt-BR" baseline="0" dirty="0" smtClean="0"/>
              <a:t>do 8 RX / TX frekvencija</a:t>
            </a:r>
            <a:r>
              <a:rPr lang="hr-HR" baseline="0" dirty="0" smtClean="0"/>
              <a:t> (16 komunikacijskih kanala).</a:t>
            </a:r>
          </a:p>
          <a:p>
            <a:pPr marL="228600" indent="-228600">
              <a:buAutoNum type="arabicPeriod"/>
            </a:pPr>
            <a:r>
              <a:rPr lang="hr-HR" baseline="0" dirty="0" smtClean="0"/>
              <a:t>Mreža je projektirana za ručne i mobilne terminale. Prema proračunu uzlazno-silazne veze ERP na strani BS je 4.4W (6.4 </a:t>
            </a:r>
            <a:r>
              <a:rPr lang="hr-HR" baseline="0" dirty="0" err="1" smtClean="0"/>
              <a:t>dBw</a:t>
            </a:r>
            <a:r>
              <a:rPr lang="hr-HR" baseline="0" dirty="0" smtClean="0"/>
              <a:t>). Ograničenje u Link </a:t>
            </a:r>
            <a:r>
              <a:rPr lang="hr-HR" baseline="0" dirty="0" err="1" smtClean="0"/>
              <a:t>Budgetu</a:t>
            </a:r>
            <a:r>
              <a:rPr lang="hr-HR" baseline="0" dirty="0" smtClean="0"/>
              <a:t> se nalazi na strani ručne stanice kojoj je izlazna snaga u DMR-u = 4W.</a:t>
            </a:r>
          </a:p>
          <a:p>
            <a:pPr marL="228600" indent="-228600">
              <a:buAutoNum type="arabicPeriod"/>
            </a:pPr>
            <a:r>
              <a:rPr lang="hr-HR" baseline="0" dirty="0" smtClean="0"/>
              <a:t>Izgradnja mreže je planirana u fazama. U Fazi1 je do sredine 2017g u planu izgradnja 54 BS na području Republike Hrvatske, čime bi se ostvarila prisutnost usluge CRONECT mreže u svim županijama. U narednim Fazama izgradnje je planirano povećanje pokrivenosti i povećanje kapaciteta mreže gdje je to potrebno.</a:t>
            </a:r>
          </a:p>
          <a:p>
            <a:pPr marL="0" indent="0">
              <a:buNone/>
            </a:pPr>
            <a:endParaRPr lang="hr-HR" baseline="0" dirty="0" smtClean="0"/>
          </a:p>
          <a:p>
            <a:pPr marL="228600" indent="-228600"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96359-880F-4B37-A5A3-C823F48990E3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15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836" y="4500570"/>
            <a:ext cx="8572560" cy="101484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</a:t>
            </a:r>
            <a:r>
              <a:rPr lang="en-US" dirty="0"/>
              <a:t>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36" y="5643579"/>
            <a:ext cx="10287072" cy="785818"/>
          </a:xfrm>
        </p:spPr>
        <p:txBody>
          <a:bodyPr/>
          <a:lstStyle>
            <a:lvl1pPr marL="0" indent="0" algn="l">
              <a:buNone/>
              <a:defRPr>
                <a:solidFill>
                  <a:srgbClr val="706F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6" name="Picture 5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53652" y="2500306"/>
            <a:ext cx="1857388" cy="5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81092" y="500042"/>
            <a:ext cx="942981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81092" y="2071678"/>
            <a:ext cx="9429816" cy="435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 descr="logo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53652" y="5440320"/>
            <a:ext cx="1857388" cy="11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81092" y="500042"/>
            <a:ext cx="942981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pic>
        <p:nvPicPr>
          <p:cNvPr id="6" name="Picture 5" descr="logo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53652" y="5440320"/>
            <a:ext cx="1857388" cy="117192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81092" y="2071678"/>
            <a:ext cx="4572032" cy="435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38876" y="2071678"/>
            <a:ext cx="4572032" cy="435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6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pic>
        <p:nvPicPr>
          <p:cNvPr id="6" name="Picture 5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53652" y="2500306"/>
            <a:ext cx="1857388" cy="57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12" y="4214818"/>
            <a:ext cx="5786478" cy="91397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HVALA NA PAŽNJI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564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2857"/>
            <a:ext cx="109728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hr-HR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85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73" r:id="rId3"/>
    <p:sldLayoutId id="214748364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ommet Rounded Black" pitchFamily="50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Sommet Rounded Regular" pitchFamily="50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1700808"/>
            <a:ext cx="6768752" cy="2930203"/>
          </a:xfrm>
        </p:spPr>
        <p:txBody>
          <a:bodyPr>
            <a:noAutofit/>
          </a:bodyPr>
          <a:lstStyle/>
          <a:p>
            <a:r>
              <a:rPr lang="hr-HR" sz="5000" dirty="0" smtClean="0">
                <a:solidFill>
                  <a:srgbClr val="346094"/>
                </a:solidFill>
              </a:rPr>
              <a:t/>
            </a:r>
            <a:br>
              <a:rPr lang="hr-HR" sz="5000" dirty="0" smtClean="0">
                <a:solidFill>
                  <a:srgbClr val="346094"/>
                </a:solidFill>
              </a:rPr>
            </a:br>
            <a:r>
              <a:rPr lang="hr-HR" sz="5000" dirty="0">
                <a:solidFill>
                  <a:srgbClr val="346094"/>
                </a:solidFill>
              </a:rPr>
              <a:t/>
            </a:r>
            <a:br>
              <a:rPr lang="hr-HR" sz="5000" dirty="0">
                <a:solidFill>
                  <a:srgbClr val="346094"/>
                </a:solidFill>
              </a:rPr>
            </a:br>
            <a:r>
              <a:rPr lang="hr-HR" sz="5000" dirty="0">
                <a:solidFill>
                  <a:srgbClr val="346094"/>
                </a:solidFill>
              </a:rPr>
              <a:t>Nacionalna radio komunikacijska mreža </a:t>
            </a:r>
            <a:r>
              <a:rPr lang="hr-HR" sz="5000" dirty="0" smtClean="0">
                <a:solidFill>
                  <a:srgbClr val="346094"/>
                </a:solidFill>
              </a:rPr>
              <a:t>CRONECT </a:t>
            </a:r>
            <a:r>
              <a:rPr lang="hr-HR" sz="5000" dirty="0">
                <a:solidFill>
                  <a:srgbClr val="346094"/>
                </a:solidFill>
              </a:rPr>
              <a:t>u Sustavu CZ</a:t>
            </a:r>
            <a:endParaRPr lang="en-US" sz="5000" b="0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" y="348184"/>
            <a:ext cx="4841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7568" y="5826164"/>
            <a:ext cx="5832648" cy="48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Sommet Rounded Regular" pitchFamily="50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smtClean="0">
                <a:solidFill>
                  <a:srgbClr val="346094"/>
                </a:solidFill>
                <a:latin typeface="Sommet Rounded Light" pitchFamily="50" charset="-18"/>
              </a:rPr>
              <a:t>ZAGREB </a:t>
            </a:r>
            <a:r>
              <a:rPr lang="hr-HR" dirty="0" smtClean="0">
                <a:solidFill>
                  <a:srgbClr val="346094"/>
                </a:solidFill>
                <a:latin typeface="Sommet Rounded Light" pitchFamily="50" charset="-18"/>
              </a:rPr>
              <a:t>30.11.2016</a:t>
            </a:r>
            <a:endParaRPr lang="en-US" dirty="0">
              <a:solidFill>
                <a:srgbClr val="346094"/>
              </a:solidFill>
              <a:latin typeface="Sommet Rounded Light" pitchFamily="50" charset="-18"/>
            </a:endParaRPr>
          </a:p>
        </p:txBody>
      </p:sp>
      <p:pic>
        <p:nvPicPr>
          <p:cNvPr id="1026" name="Picture 2" descr="Slikovni rezultat za grad zagreb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45224"/>
            <a:ext cx="924694" cy="10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346094"/>
                </a:solidFill>
                <a:latin typeface="Sommet Rounded Black" pitchFamily="50" charset="-18"/>
              </a:rPr>
              <a:t>CRONECT</a:t>
            </a:r>
            <a:endParaRPr lang="hr-HR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9416" y="1628800"/>
            <a:ext cx="9397044" cy="3888432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2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/>
            </a:pPr>
            <a:endParaRPr lang="hr-HR" sz="2200" kern="0" dirty="0">
              <a:solidFill>
                <a:prstClr val="white"/>
              </a:solidFill>
              <a:latin typeface="Sommet Rounded Black"/>
              <a:cs typeface="Calibri" pitchFamily="34" charset="0"/>
            </a:endParaRPr>
          </a:p>
          <a:p>
            <a:pPr marL="176212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/>
            </a:pPr>
            <a:endParaRPr lang="hr-HR" sz="2200" kern="0" dirty="0" smtClean="0">
              <a:solidFill>
                <a:prstClr val="white"/>
              </a:solidFill>
              <a:latin typeface="Sommet Rounded Black"/>
              <a:cs typeface="Calibri" pitchFamily="34" charset="0"/>
            </a:endParaRPr>
          </a:p>
          <a:p>
            <a:pPr marL="5207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 smtClean="0">
              <a:latin typeface="Sommet Rounded Black" pitchFamily="50" charset="-18"/>
            </a:endParaRPr>
          </a:p>
          <a:p>
            <a:pPr marL="5207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Sommet Rounded Black" pitchFamily="50" charset="-18"/>
              </a:rPr>
              <a:t>POUZDANA, ROBUSNA I SIGURNA MOBILNA RADIJSKA MREŽA S CILJEM PRUŽANJA NEOGRANIČENE NACIONALNE KOMUNIKACIJE PROFESIONALNIM SLUŽBAMA U HRVATSKOJ</a:t>
            </a:r>
          </a:p>
          <a:p>
            <a:pPr marL="177800">
              <a:spcBef>
                <a:spcPts val="0"/>
              </a:spcBef>
            </a:pPr>
            <a:endParaRPr lang="hr-HR" sz="2000" dirty="0" smtClean="0">
              <a:latin typeface="Sommet Rounded Black" pitchFamily="50" charset="-18"/>
            </a:endParaRPr>
          </a:p>
          <a:p>
            <a:pPr marL="542925" indent="-3619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Sommet Rounded Black" pitchFamily="50" charset="-18"/>
              </a:rPr>
              <a:t>PROFESIONALNA RADIJSKA RJEŠENJA: TRUNKING, KONVENCIONALNI RADIO, DATA MODEMI </a:t>
            </a:r>
          </a:p>
          <a:p>
            <a:pPr marL="542925" indent="-3619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>
              <a:latin typeface="Sommet Rounded Black" pitchFamily="50" charset="-18"/>
            </a:endParaRPr>
          </a:p>
          <a:p>
            <a:pPr marL="542925" indent="-3619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Sommet Rounded Black" pitchFamily="50" charset="-18"/>
              </a:rPr>
              <a:t>ZAŠTIĆENI FREKVENCIJSKI POJASI U UHF, A PO POTREBI I VHF PODRUČJU</a:t>
            </a:r>
          </a:p>
          <a:p>
            <a:pPr marL="5207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 smtClean="0">
              <a:latin typeface="Sommet Rounded Black" pitchFamily="50" charset="-18"/>
            </a:endParaRPr>
          </a:p>
          <a:p>
            <a:pPr marL="520700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hr-HR" sz="2000" dirty="0" smtClean="0">
                <a:latin typeface="Sommet Rounded Black" pitchFamily="50" charset="-18"/>
              </a:rPr>
              <a:t>KORIŠTENJE USLUGE U REDOVNIM I IZVANREDNIM OKOLNOSTIMA TE U SLUČAJEVIMA ORGANIZACIJE VEĆIH DOGAĐAJA </a:t>
            </a:r>
            <a:endParaRPr lang="hr-HR" sz="2200" b="1" kern="0" dirty="0">
              <a:solidFill>
                <a:prstClr val="white"/>
              </a:solidFill>
              <a:latin typeface="Sommet Rounded Black"/>
              <a:cs typeface="Calibri" pitchFamily="34" charset="0"/>
            </a:endParaRPr>
          </a:p>
          <a:p>
            <a:pPr marL="461962" indent="-28575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endParaRPr lang="hr-HR" sz="2200" kern="0" dirty="0">
              <a:solidFill>
                <a:prstClr val="white"/>
              </a:solidFill>
              <a:latin typeface="Sommet Rounded Black"/>
              <a:cs typeface="Calibri" pitchFamily="34" charset="0"/>
            </a:endParaRPr>
          </a:p>
          <a:p>
            <a:pPr marL="176212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/>
            </a:pPr>
            <a:endParaRPr lang="hr-HR" kern="0" dirty="0">
              <a:solidFill>
                <a:prstClr val="white"/>
              </a:solidFill>
              <a:latin typeface="Sommet Rounded Black"/>
              <a:cs typeface="Calibri" pitchFamily="34" charset="0"/>
            </a:endParaRPr>
          </a:p>
          <a:p>
            <a:pPr marL="176212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/>
            </a:pPr>
            <a:endParaRPr lang="hr-HR" b="1" kern="0" dirty="0">
              <a:solidFill>
                <a:prstClr val="white"/>
              </a:solidFill>
              <a:latin typeface="Sommet Rounded Black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66454"/>
            <a:ext cx="2612533" cy="80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5375920" y="4581128"/>
            <a:ext cx="432049" cy="504056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720" y="404664"/>
            <a:ext cx="9429816" cy="114300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346094"/>
                </a:solidFill>
                <a:latin typeface="Sommet Rounded Black" pitchFamily="50" charset="-18"/>
              </a:rPr>
              <a:t>GLASOVNE USLUGE</a:t>
            </a:r>
            <a:endParaRPr lang="hr-HR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2" y="1844824"/>
            <a:ext cx="604380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2" y="1844824"/>
            <a:ext cx="6043807" cy="2853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Straight Connector 13"/>
          <p:cNvCxnSpPr/>
          <p:nvPr/>
        </p:nvCxnSpPr>
        <p:spPr>
          <a:xfrm flipH="1">
            <a:off x="5428278" y="2204864"/>
            <a:ext cx="255324" cy="1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375920" y="3162143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1" y="1844825"/>
            <a:ext cx="6043807" cy="2891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0" name="Straight Connector 29"/>
          <p:cNvCxnSpPr/>
          <p:nvPr/>
        </p:nvCxnSpPr>
        <p:spPr>
          <a:xfrm flipH="1">
            <a:off x="5375920" y="4149080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0" y="1844824"/>
            <a:ext cx="6044249" cy="289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ounded Rectangle 14"/>
          <p:cNvSpPr/>
          <p:nvPr/>
        </p:nvSpPr>
        <p:spPr>
          <a:xfrm>
            <a:off x="403728" y="1628800"/>
            <a:ext cx="5020910" cy="898965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GRUPNI POZIV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728" y="2680165"/>
            <a:ext cx="5020910" cy="898965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PRIVATNI POZIV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4541" y="3699597"/>
            <a:ext cx="5020910" cy="898965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HITNI POZIV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541" y="4725144"/>
            <a:ext cx="5073289" cy="898965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PSTN POZIV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9" ac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5428278" y="3573016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28278" y="4581128"/>
            <a:ext cx="379690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487488" y="404664"/>
            <a:ext cx="1008112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ommet Rounded Black" pitchFamily="50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 smtClean="0">
                <a:solidFill>
                  <a:srgbClr val="346094"/>
                </a:solidFill>
                <a:latin typeface="Sommet Rounded Black" pitchFamily="50" charset="-18"/>
              </a:rPr>
              <a:t>PODATKOVNE USLUGE</a:t>
            </a:r>
            <a:endParaRPr lang="hr-HR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60" y="1844824"/>
            <a:ext cx="6044248" cy="2868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5428278" y="2276872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2" y="1856341"/>
            <a:ext cx="6028300" cy="289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2" y="1856341"/>
            <a:ext cx="6043805" cy="289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407368" y="1736812"/>
            <a:ext cx="5020910" cy="900100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KRATKE PORUKE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368" y="2780928"/>
            <a:ext cx="5020910" cy="898965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HITNI ALARM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7368" y="3843683"/>
            <a:ext cx="5020910" cy="881461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GPS PODACI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2740" y="4869160"/>
            <a:ext cx="5020910" cy="898965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PRIJENOS PODATAKA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43" y="2636912"/>
            <a:ext cx="6028300" cy="261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5428278" y="5085184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9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5482334" y="4725144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82334" y="3717032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82334" y="2572345"/>
            <a:ext cx="307682" cy="0"/>
          </a:xfrm>
          <a:prstGeom prst="line">
            <a:avLst/>
          </a:prstGeom>
          <a:ln w="15875">
            <a:solidFill>
              <a:srgbClr val="34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490720" y="404664"/>
            <a:ext cx="942981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ommet Rounded Black" pitchFamily="50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 smtClean="0">
                <a:solidFill>
                  <a:srgbClr val="346094"/>
                </a:solidFill>
                <a:latin typeface="Sommet Rounded Black" pitchFamily="50" charset="-18"/>
              </a:rPr>
              <a:t>DODATNE USLUGE</a:t>
            </a:r>
            <a:endParaRPr lang="hr-HR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2" y="1844824"/>
            <a:ext cx="6028300" cy="320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2" y="1844824"/>
            <a:ext cx="6028300" cy="320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68" y="1844823"/>
            <a:ext cx="6020434" cy="320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461424" y="1916832"/>
            <a:ext cx="5020910" cy="1080120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DISPEČER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1679" y="3176972"/>
            <a:ext cx="5020910" cy="1080120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SNIMANJE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8214" y="4437112"/>
            <a:ext cx="5020910" cy="1080120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hr-HR" sz="3000" dirty="0" smtClean="0">
                <a:latin typeface="Sommet Rounded Black" pitchFamily="50" charset="-18"/>
              </a:rPr>
              <a:t>OTAP</a:t>
            </a: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00B050"/>
              </a:buClr>
              <a:defRPr/>
            </a:pPr>
            <a:endParaRPr lang="hr-H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346094"/>
                </a:solidFill>
                <a:latin typeface="Sommet Rounded Black" pitchFamily="50" charset="-18"/>
              </a:rPr>
              <a:t>PLAN IZGRADNJE</a:t>
            </a:r>
            <a:endParaRPr lang="hr-HR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72" y="6093296"/>
            <a:ext cx="283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ommet Rounded Black" pitchFamily="50" charset="-18"/>
              </a:rPr>
              <a:t>Plan pokrivanja &gt;98% RH</a:t>
            </a:r>
            <a:endParaRPr lang="hr-HR" dirty="0">
              <a:latin typeface="Sommet Rounded Black" pitchFamily="50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0016" y="6093296"/>
            <a:ext cx="256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ommet Rounded Black" pitchFamily="50" charset="-18"/>
              </a:rPr>
              <a:t>Stanje kraj 2016 godine</a:t>
            </a:r>
            <a:endParaRPr lang="hr-HR" dirty="0">
              <a:latin typeface="Sommet Rounded Black" pitchFamily="50" charset="-18"/>
            </a:endParaRPr>
          </a:p>
        </p:txBody>
      </p:sp>
      <p:pic>
        <p:nvPicPr>
          <p:cNvPr id="1026" name="Picture 2" descr="C:\Users\dbratkovic\Desktop\HR_203obj_nolab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" y="1700807"/>
            <a:ext cx="4313344" cy="42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dbratkovic\Desktop\HR_35ob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06" y="1700808"/>
            <a:ext cx="4373218" cy="42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720" y="404664"/>
            <a:ext cx="9429816" cy="114300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346094"/>
                </a:solidFill>
                <a:latin typeface="Sommet Rounded Black" pitchFamily="50" charset="-18"/>
              </a:rPr>
              <a:t>DOSTUPNOST </a:t>
            </a:r>
            <a:endParaRPr lang="hr-HR" dirty="0">
              <a:solidFill>
                <a:srgbClr val="346094"/>
              </a:solidFill>
              <a:latin typeface="Sommet Rounded Black" pitchFamily="50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56792"/>
            <a:ext cx="6840760" cy="476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56792"/>
            <a:ext cx="6840759" cy="476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12024" y="1340768"/>
            <a:ext cx="2736304" cy="1074729"/>
          </a:xfrm>
          <a:prstGeom prst="roundRect">
            <a:avLst/>
          </a:prstGeom>
          <a:solidFill>
            <a:srgbClr val="34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defRPr/>
            </a:pPr>
            <a:r>
              <a:rPr lang="hr-HR" sz="2800" dirty="0" smtClean="0">
                <a:latin typeface="Sommet Rounded Regular" pitchFamily="50" charset="-18"/>
              </a:rPr>
              <a:t>ZAGREB</a:t>
            </a:r>
            <a:endParaRPr lang="hr-H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resentation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2204</TotalTime>
  <Words>270</Words>
  <Application>Microsoft Office PowerPoint</Application>
  <PresentationFormat>Custom</PresentationFormat>
  <Paragraphs>64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Presentation1</vt:lpstr>
      <vt:lpstr>  Nacionalna radio komunikacijska mreža CRONECT u Sustavu CZ</vt:lpstr>
      <vt:lpstr>CRONECT</vt:lpstr>
      <vt:lpstr>GLASOVNE USLUGE</vt:lpstr>
      <vt:lpstr>PowerPoint Presentation</vt:lpstr>
      <vt:lpstr>PowerPoint Presentation</vt:lpstr>
      <vt:lpstr>PLAN IZGRADNJE</vt:lpstr>
      <vt:lpstr>DOSTUPNOST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</dc:creator>
  <cp:lastModifiedBy>Toni Tenjer</cp:lastModifiedBy>
  <cp:revision>194</cp:revision>
  <dcterms:created xsi:type="dcterms:W3CDTF">2016-01-08T09:04:57Z</dcterms:created>
  <dcterms:modified xsi:type="dcterms:W3CDTF">2016-11-25T12:45:44Z</dcterms:modified>
</cp:coreProperties>
</file>